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8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0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8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A786A-F856-4495-A854-753441AA3870}" v="63" dt="2020-04-24T22:51:36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4/24/2020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intro2PCBdesign – lab64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bad boards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96A5-8C02-4DBA-B548-8EBDCAD41869}"/>
              </a:ext>
            </a:extLst>
          </p:cNvPr>
          <p:cNvSpPr txBox="1"/>
          <p:nvPr/>
        </p:nvSpPr>
        <p:spPr>
          <a:xfrm>
            <a:off x="521207" y="1375794"/>
            <a:ext cx="570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widths on the same trace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impedances on same trace</a:t>
            </a:r>
          </a:p>
        </p:txBody>
      </p:sp>
    </p:spTree>
    <p:extLst>
      <p:ext uri="{BB962C8B-B14F-4D97-AF65-F5344CB8AC3E}">
        <p14:creationId xmlns:p14="http://schemas.microsoft.com/office/powerpoint/2010/main" val="273452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96A5-8C02-4DBA-B548-8EBDCAD41869}"/>
              </a:ext>
            </a:extLst>
          </p:cNvPr>
          <p:cNvSpPr txBox="1"/>
          <p:nvPr/>
        </p:nvSpPr>
        <p:spPr>
          <a:xfrm>
            <a:off x="521207" y="1375794"/>
            <a:ext cx="5708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widths on the same trace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impedances on same trace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Reflections in high frequency signals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Byebye</a:t>
            </a:r>
            <a:r>
              <a:rPr lang="en-US" dirty="0"/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78452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96A5-8C02-4DBA-B548-8EBDCAD41869}"/>
              </a:ext>
            </a:extLst>
          </p:cNvPr>
          <p:cNvSpPr txBox="1"/>
          <p:nvPr/>
        </p:nvSpPr>
        <p:spPr>
          <a:xfrm>
            <a:off x="521207" y="1375794"/>
            <a:ext cx="5708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widths on the same trace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impedances on same trace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Reflections in high frequency signals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Byebye</a:t>
            </a:r>
            <a:r>
              <a:rPr lang="en-US" dirty="0"/>
              <a:t>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angles</a:t>
            </a:r>
          </a:p>
        </p:txBody>
      </p:sp>
    </p:spTree>
    <p:extLst>
      <p:ext uri="{BB962C8B-B14F-4D97-AF65-F5344CB8AC3E}">
        <p14:creationId xmlns:p14="http://schemas.microsoft.com/office/powerpoint/2010/main" val="55024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96A5-8C02-4DBA-B548-8EBDCAD41869}"/>
              </a:ext>
            </a:extLst>
          </p:cNvPr>
          <p:cNvSpPr txBox="1"/>
          <p:nvPr/>
        </p:nvSpPr>
        <p:spPr>
          <a:xfrm>
            <a:off x="521207" y="1375794"/>
            <a:ext cx="57088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widths on the same trace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impedances on same trace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Reflections in high frequency signals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Byebye</a:t>
            </a:r>
            <a:r>
              <a:rPr lang="en-US" dirty="0"/>
              <a:t>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IPC-2152 -</a:t>
            </a:r>
            <a:r>
              <a:rPr lang="en-US" i="1" dirty="0"/>
              <a:t> Standard for Determining Current-carrying Capacity in Printed 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IPC – “The global trade association serving the printed board and electronics assembly industries, their customers and suppliers”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http://www.ipc.org/</a:t>
            </a:r>
          </a:p>
        </p:txBody>
      </p:sp>
    </p:spTree>
    <p:extLst>
      <p:ext uri="{BB962C8B-B14F-4D97-AF65-F5344CB8AC3E}">
        <p14:creationId xmlns:p14="http://schemas.microsoft.com/office/powerpoint/2010/main" val="118834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A251-32BF-4C56-B69F-D16B92D9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B3ED-C7CA-4FAB-A862-581E9952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82" y="0"/>
            <a:ext cx="62518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51A9D-15CA-4B37-8814-E3AC90C7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912" y="0"/>
            <a:ext cx="1311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6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A251-32BF-4C56-B69F-D16B92D9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B3ED-C7CA-4FAB-A862-581E9952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82" y="0"/>
            <a:ext cx="62518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6EFFE-8F7E-41F8-AFE8-A8F93B20DF6B}"/>
              </a:ext>
            </a:extLst>
          </p:cNvPr>
          <p:cNvSpPr txBox="1"/>
          <p:nvPr/>
        </p:nvSpPr>
        <p:spPr>
          <a:xfrm>
            <a:off x="427839" y="1359017"/>
            <a:ext cx="55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signal, but parallel 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77862-569C-41E5-8BE8-C5D9969F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912" y="0"/>
            <a:ext cx="1311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3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A251-32BF-4C56-B69F-D16B92D9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B3ED-C7CA-4FAB-A862-581E9952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82" y="0"/>
            <a:ext cx="62518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6EFFE-8F7E-41F8-AFE8-A8F93B20DF6B}"/>
              </a:ext>
            </a:extLst>
          </p:cNvPr>
          <p:cNvSpPr txBox="1"/>
          <p:nvPr/>
        </p:nvSpPr>
        <p:spPr>
          <a:xfrm>
            <a:off x="427839" y="1359017"/>
            <a:ext cx="551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signal, but parallel traces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Induces coupling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Induces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Adjacent signal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4EC81-63A4-4192-9148-E4712996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912" y="0"/>
            <a:ext cx="1311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A251-32BF-4C56-B69F-D16B92D9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B3ED-C7CA-4FAB-A862-581E9952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82" y="0"/>
            <a:ext cx="62518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6EFFE-8F7E-41F8-AFE8-A8F93B20DF6B}"/>
              </a:ext>
            </a:extLst>
          </p:cNvPr>
          <p:cNvSpPr txBox="1"/>
          <p:nvPr/>
        </p:nvSpPr>
        <p:spPr>
          <a:xfrm>
            <a:off x="427839" y="1359017"/>
            <a:ext cx="5512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signal, but parallel traces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Induces coupling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Induces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Adjacent signal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ground plane in between can induce noise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Ground bounce (where</a:t>
            </a:r>
            <a:r>
              <a:rPr lang="en-US" i="1" dirty="0"/>
              <a:t> is </a:t>
            </a:r>
            <a:r>
              <a:rPr lang="en-US" dirty="0"/>
              <a:t>ground?)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88DA0-83BC-4C19-B031-90D49661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912" y="0"/>
            <a:ext cx="1311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A251-32BF-4C56-B69F-D16B92D9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B3ED-C7CA-4FAB-A862-581E9952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82" y="0"/>
            <a:ext cx="62518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6EFFE-8F7E-41F8-AFE8-A8F93B20DF6B}"/>
              </a:ext>
            </a:extLst>
          </p:cNvPr>
          <p:cNvSpPr txBox="1"/>
          <p:nvPr/>
        </p:nvSpPr>
        <p:spPr>
          <a:xfrm>
            <a:off x="427839" y="1359017"/>
            <a:ext cx="5512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signal, but parallel traces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Induces coupling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Induces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Adjacent signal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ground plane in between can induce noise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Ground bounce (where</a:t>
            </a:r>
            <a:r>
              <a:rPr lang="en-US" i="1" dirty="0"/>
              <a:t> is </a:t>
            </a:r>
            <a:r>
              <a:rPr lang="en-US" dirty="0"/>
              <a:t>ground?)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 component placement makes bad trace routing seem like a good idea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88DA0-83BC-4C19-B031-90D49661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912" y="0"/>
            <a:ext cx="13110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36C0-C9B6-4F0C-84E7-739BA7D0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E8ED-C031-4FC8-8987-ED61B4387C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40C9-7D7E-480C-8960-694CCD2E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1363" y="985928"/>
            <a:ext cx="6858002" cy="48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3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36C0-C9B6-4F0C-84E7-739BA7D0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7E89-72D5-4024-AD12-A7D10B65BAD0}"/>
              </a:ext>
            </a:extLst>
          </p:cNvPr>
          <p:cNvSpPr txBox="1"/>
          <p:nvPr/>
        </p:nvSpPr>
        <p:spPr>
          <a:xfrm>
            <a:off x="427839" y="1359017"/>
            <a:ext cx="55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Mismatched lengths for a </a:t>
            </a:r>
            <a:r>
              <a:rPr lang="en-US" i="1" dirty="0"/>
              <a:t>critical </a:t>
            </a:r>
            <a:r>
              <a:rPr lang="en-US" dirty="0"/>
              <a:t>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BE75E-7AE7-4FD3-BB2D-82FC546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1363" y="985928"/>
            <a:ext cx="6858002" cy="48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36C0-C9B6-4F0C-84E7-739BA7D0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7E89-72D5-4024-AD12-A7D10B65BAD0}"/>
              </a:ext>
            </a:extLst>
          </p:cNvPr>
          <p:cNvSpPr txBox="1"/>
          <p:nvPr/>
        </p:nvSpPr>
        <p:spPr>
          <a:xfrm>
            <a:off x="427839" y="1359017"/>
            <a:ext cx="551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Mismatched lengths for a </a:t>
            </a:r>
            <a:r>
              <a:rPr lang="en-US" i="1" dirty="0"/>
              <a:t>critical </a:t>
            </a:r>
            <a:r>
              <a:rPr lang="en-US" dirty="0"/>
              <a:t>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lengths means different arrival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084AB-CAF8-4638-A836-E799CE75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1363" y="985928"/>
            <a:ext cx="6858002" cy="48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0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36C0-C9B6-4F0C-84E7-739BA7D0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7E89-72D5-4024-AD12-A7D10B65BAD0}"/>
              </a:ext>
            </a:extLst>
          </p:cNvPr>
          <p:cNvSpPr txBox="1"/>
          <p:nvPr/>
        </p:nvSpPr>
        <p:spPr>
          <a:xfrm>
            <a:off x="427839" y="1359017"/>
            <a:ext cx="5512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Mismatched lengths for a </a:t>
            </a:r>
            <a:r>
              <a:rPr lang="en-US" i="1" dirty="0"/>
              <a:t>critical </a:t>
            </a:r>
            <a:r>
              <a:rPr lang="en-US" dirty="0"/>
              <a:t>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lengths means different arrival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 trace = 1.6105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Inner trace = 1.2625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= 0.348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Dielectric Constant FR-4 dielectric ~=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of EM signal in a vacuum ~= 11.8in/ns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Very rough estimate: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Td = 0.348 in / (11.8 in/ns / sqrt(</a:t>
            </a:r>
            <a:r>
              <a:rPr lang="en-US" b="1" i="1" dirty="0" err="1"/>
              <a:t>Ereff</a:t>
            </a:r>
            <a:r>
              <a:rPr lang="en-US" b="1" i="1" dirty="0"/>
              <a:t>)) =50ps delay in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9C1C6-BE14-46CB-B6AA-D77437B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1363" y="985928"/>
            <a:ext cx="6858002" cy="4886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6E6607-B8A1-4589-AE8D-3D0D5F727A80}"/>
              </a:ext>
            </a:extLst>
          </p:cNvPr>
          <p:cNvSpPr/>
          <p:nvPr/>
        </p:nvSpPr>
        <p:spPr>
          <a:xfrm>
            <a:off x="-1" y="6217920"/>
            <a:ext cx="731729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https://blog.zuken.com/how-to-calculate-trace-length-from-time-delay-value-for-high-speed-signals/</a:t>
            </a:r>
          </a:p>
        </p:txBody>
      </p:sp>
    </p:spTree>
    <p:extLst>
      <p:ext uri="{BB962C8B-B14F-4D97-AF65-F5344CB8AC3E}">
        <p14:creationId xmlns:p14="http://schemas.microsoft.com/office/powerpoint/2010/main" val="174423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36C0-C9B6-4F0C-84E7-739BA7D0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7E89-72D5-4024-AD12-A7D10B65BAD0}"/>
              </a:ext>
            </a:extLst>
          </p:cNvPr>
          <p:cNvSpPr txBox="1"/>
          <p:nvPr/>
        </p:nvSpPr>
        <p:spPr>
          <a:xfrm>
            <a:off x="427839" y="1359017"/>
            <a:ext cx="55123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Mismatched lengths for a </a:t>
            </a:r>
            <a:r>
              <a:rPr lang="en-US" i="1" dirty="0"/>
              <a:t>critical </a:t>
            </a:r>
            <a:r>
              <a:rPr lang="en-US" dirty="0"/>
              <a:t>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lengths means different arrival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 trace = 1.6105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Inner trace = 1.2625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= 0.348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Dielectric Constant FR-4 dielectric ~=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of EM signal in a vacuum ~= 11.8in/ns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Very rough estimate: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Td = 0.348 in / (11.8 in/ns / sqrt(</a:t>
            </a:r>
            <a:r>
              <a:rPr lang="en-US" b="1" i="1" dirty="0" err="1"/>
              <a:t>Ereff</a:t>
            </a:r>
            <a:r>
              <a:rPr lang="en-US" b="1" i="1" dirty="0"/>
              <a:t>)) =50ps delay in propagation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Rise times for modern digital signals are faster than this!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9C1C6-BE14-46CB-B6AA-D77437B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1363" y="985928"/>
            <a:ext cx="6858002" cy="4886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6E6607-B8A1-4589-AE8D-3D0D5F727A80}"/>
              </a:ext>
            </a:extLst>
          </p:cNvPr>
          <p:cNvSpPr/>
          <p:nvPr/>
        </p:nvSpPr>
        <p:spPr>
          <a:xfrm>
            <a:off x="-1" y="6217920"/>
            <a:ext cx="731729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https://blog.zuken.com/how-to-calculate-trace-length-from-time-delay-value-for-high-speed-signals/</a:t>
            </a:r>
          </a:p>
        </p:txBody>
      </p:sp>
    </p:spTree>
    <p:extLst>
      <p:ext uri="{BB962C8B-B14F-4D97-AF65-F5344CB8AC3E}">
        <p14:creationId xmlns:p14="http://schemas.microsoft.com/office/powerpoint/2010/main" val="310893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175E-82A9-41B4-993C-3513A39E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CEC55-AEB4-4AA7-BEF6-78574321C921}"/>
              </a:ext>
            </a:extLst>
          </p:cNvPr>
          <p:cNvSpPr txBox="1"/>
          <p:nvPr/>
        </p:nvSpPr>
        <p:spPr>
          <a:xfrm>
            <a:off x="427839" y="1359017"/>
            <a:ext cx="117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can go wrong when making a PCB</a:t>
            </a:r>
          </a:p>
        </p:txBody>
      </p:sp>
    </p:spTree>
    <p:extLst>
      <p:ext uri="{BB962C8B-B14F-4D97-AF65-F5344CB8AC3E}">
        <p14:creationId xmlns:p14="http://schemas.microsoft.com/office/powerpoint/2010/main" val="115822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175E-82A9-41B4-993C-3513A39E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CEC55-AEB4-4AA7-BEF6-78574321C921}"/>
              </a:ext>
            </a:extLst>
          </p:cNvPr>
          <p:cNvSpPr txBox="1"/>
          <p:nvPr/>
        </p:nvSpPr>
        <p:spPr>
          <a:xfrm>
            <a:off x="427839" y="1359017"/>
            <a:ext cx="11764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can go wrong when making a PCB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Poor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Mistakes in fabrication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Mistakes in 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30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175E-82A9-41B4-993C-3513A39E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CEC55-AEB4-4AA7-BEF6-78574321C921}"/>
              </a:ext>
            </a:extLst>
          </p:cNvPr>
          <p:cNvSpPr txBox="1"/>
          <p:nvPr/>
        </p:nvSpPr>
        <p:spPr>
          <a:xfrm>
            <a:off x="427839" y="1359017"/>
            <a:ext cx="11764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can go wrong when making a PCB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Poor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Mistakes in fabrication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Mistakes in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Defensive driving exists for good reason – defend against risks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idea – layout PCBs with a defensive mindset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9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8AEE-B7A7-4CFD-9AEE-854F1B94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C447E8E-3999-4391-9CD7-CBB6D530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4692" y="1864844"/>
            <a:ext cx="5047026" cy="3785269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9F01AD-6734-49B5-9ED1-6284FE0C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09" y="3757479"/>
            <a:ext cx="3364684" cy="2523513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7B079E-B0C8-4546-83C4-2EFBB5BC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89961" y="1864845"/>
            <a:ext cx="5047026" cy="3785269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540376-074B-4971-B6DE-D5E089422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09" y="1233966"/>
            <a:ext cx="3364684" cy="25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5DFF-6D9F-4196-85B1-90887C1C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0FE5452-3B14-4EFE-8B3D-0B24B75B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2740" y="1929342"/>
            <a:ext cx="5311574" cy="398368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152453-F1D9-483F-8F96-7DFB19D7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23165" y="1929340"/>
            <a:ext cx="5311576" cy="39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594E6-5C63-482D-8EB2-B29F84FDA224}"/>
              </a:ext>
            </a:extLst>
          </p:cNvPr>
          <p:cNvSpPr txBox="1"/>
          <p:nvPr/>
        </p:nvSpPr>
        <p:spPr>
          <a:xfrm>
            <a:off x="268448" y="1392572"/>
            <a:ext cx="6877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EMI disaster</a:t>
            </a:r>
          </a:p>
        </p:txBody>
      </p:sp>
    </p:spTree>
    <p:extLst>
      <p:ext uri="{BB962C8B-B14F-4D97-AF65-F5344CB8AC3E}">
        <p14:creationId xmlns:p14="http://schemas.microsoft.com/office/powerpoint/2010/main" val="236170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594E6-5C63-482D-8EB2-B29F84FDA224}"/>
              </a:ext>
            </a:extLst>
          </p:cNvPr>
          <p:cNvSpPr txBox="1"/>
          <p:nvPr/>
        </p:nvSpPr>
        <p:spPr>
          <a:xfrm>
            <a:off x="268448" y="1392572"/>
            <a:ext cx="687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EMI disaster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Loops of wires creates an antenna; aka “Loop antenna”</a:t>
            </a:r>
          </a:p>
        </p:txBody>
      </p:sp>
    </p:spTree>
    <p:extLst>
      <p:ext uri="{BB962C8B-B14F-4D97-AF65-F5344CB8AC3E}">
        <p14:creationId xmlns:p14="http://schemas.microsoft.com/office/powerpoint/2010/main" val="235429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594E6-5C63-482D-8EB2-B29F84FDA224}"/>
              </a:ext>
            </a:extLst>
          </p:cNvPr>
          <p:cNvSpPr txBox="1"/>
          <p:nvPr/>
        </p:nvSpPr>
        <p:spPr>
          <a:xfrm>
            <a:off x="268448" y="1392572"/>
            <a:ext cx="6877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EMI disaster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Loops of wires creates an antenna; aka “Loop antenna”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trace angles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Induced coupling between traces</a:t>
            </a:r>
          </a:p>
        </p:txBody>
      </p:sp>
    </p:spTree>
    <p:extLst>
      <p:ext uri="{BB962C8B-B14F-4D97-AF65-F5344CB8AC3E}">
        <p14:creationId xmlns:p14="http://schemas.microsoft.com/office/powerpoint/2010/main" val="12789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594E6-5C63-482D-8EB2-B29F84FDA224}"/>
              </a:ext>
            </a:extLst>
          </p:cNvPr>
          <p:cNvSpPr txBox="1"/>
          <p:nvPr/>
        </p:nvSpPr>
        <p:spPr>
          <a:xfrm>
            <a:off x="268448" y="1392572"/>
            <a:ext cx="6877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EMI disaster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Loops of wires creates an antenna; aka “Loop antenna”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trace angles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Induced coupling between traces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Induces noise in those traces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9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2A6A-AAEB-4473-8FB1-FF89713E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2F0-E069-46F7-9DF2-9DEBE2F4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6" y="0"/>
            <a:ext cx="4996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594E6-5C63-482D-8EB2-B29F84FDA224}"/>
              </a:ext>
            </a:extLst>
          </p:cNvPr>
          <p:cNvSpPr txBox="1"/>
          <p:nvPr/>
        </p:nvSpPr>
        <p:spPr>
          <a:xfrm>
            <a:off x="268448" y="1392572"/>
            <a:ext cx="6877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Trace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EMI disaster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Loops of wires creates an antenna; aka “Loop antenna”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trace angles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Induced coupling between traces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Induces noise in those traces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faults will destroy any high frequency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1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9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1D8-E090-4D03-8726-E5539C89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ACF9-E7A8-4FC4-A259-B57C253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12" y="0"/>
            <a:ext cx="57088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96A5-8C02-4DBA-B548-8EBDCAD41869}"/>
              </a:ext>
            </a:extLst>
          </p:cNvPr>
          <p:cNvSpPr txBox="1"/>
          <p:nvPr/>
        </p:nvSpPr>
        <p:spPr>
          <a:xfrm>
            <a:off x="521207" y="1375794"/>
            <a:ext cx="57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widths on the same trace</a:t>
            </a:r>
          </a:p>
        </p:txBody>
      </p:sp>
    </p:spTree>
    <p:extLst>
      <p:ext uri="{BB962C8B-B14F-4D97-AF65-F5344CB8AC3E}">
        <p14:creationId xmlns:p14="http://schemas.microsoft.com/office/powerpoint/2010/main" val="268730264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{3D8C0D12-09C2-4B5D-B7EB-5CFC345507D2}tf10001108</Template>
  <TotalTime>0</TotalTime>
  <Words>591</Words>
  <Application>Microsoft Office PowerPoint</Application>
  <PresentationFormat>Widescreen</PresentationFormat>
  <Paragraphs>139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WelcomeDoc</vt:lpstr>
      <vt:lpstr>intro2PCBdesign – lab64</vt:lpstr>
      <vt:lpstr>board1</vt:lpstr>
      <vt:lpstr>board1</vt:lpstr>
      <vt:lpstr>board1</vt:lpstr>
      <vt:lpstr>board1</vt:lpstr>
      <vt:lpstr>board1</vt:lpstr>
      <vt:lpstr>board1</vt:lpstr>
      <vt:lpstr>board2</vt:lpstr>
      <vt:lpstr>board2</vt:lpstr>
      <vt:lpstr>board2</vt:lpstr>
      <vt:lpstr>board2</vt:lpstr>
      <vt:lpstr>board2</vt:lpstr>
      <vt:lpstr>board2</vt:lpstr>
      <vt:lpstr>board3</vt:lpstr>
      <vt:lpstr>board3</vt:lpstr>
      <vt:lpstr>board3</vt:lpstr>
      <vt:lpstr>board3</vt:lpstr>
      <vt:lpstr>board3</vt:lpstr>
      <vt:lpstr>board4</vt:lpstr>
      <vt:lpstr>board4</vt:lpstr>
      <vt:lpstr>board4</vt:lpstr>
      <vt:lpstr>board4</vt:lpstr>
      <vt:lpstr>board4</vt:lpstr>
      <vt:lpstr>parting thoughts</vt:lpstr>
      <vt:lpstr>parting thoughts</vt:lpstr>
      <vt:lpstr>parting thoughts</vt:lpstr>
      <vt:lpstr>overflow</vt:lpstr>
      <vt:lpstr>overflow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2020-04-24T06:09:26Z</dcterms:created>
  <dcterms:modified xsi:type="dcterms:W3CDTF">2020-04-24T22:52:22Z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